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Open Sans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OpenSans-bold.fntdata"/><Relationship Id="rId21" Type="http://schemas.openxmlformats.org/officeDocument/2006/relationships/slide" Target="slides/slide16.xml"/><Relationship Id="rId43" Type="http://schemas.openxmlformats.org/officeDocument/2006/relationships/font" Target="fonts/OpenSans-regular.fntdata"/><Relationship Id="rId24" Type="http://schemas.openxmlformats.org/officeDocument/2006/relationships/slide" Target="slides/slide19.xml"/><Relationship Id="rId46" Type="http://schemas.openxmlformats.org/officeDocument/2006/relationships/font" Target="fonts/OpenSans-boldItalic.fntdata"/><Relationship Id="rId23" Type="http://schemas.openxmlformats.org/officeDocument/2006/relationships/slide" Target="slides/slide18.xml"/><Relationship Id="rId45" Type="http://schemas.openxmlformats.org/officeDocument/2006/relationships/font" Target="fonts/OpenSans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aeb33680f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aeb33680f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6aeb33680f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6aeb33680f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Two examples: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-"/>
            </a:pP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Public sewers etc 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6aeb33680f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6aeb33680f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Two examples: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-"/>
            </a:pP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Public sewers etc 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aeb33680f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6aeb33680f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Two examples: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-"/>
            </a:pP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Public sewers etc 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7fdd1fb00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7fdd1fb00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7fdd1fb004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7fdd1fb004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7fbea2ba3f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7fbea2ba3f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6aeb33680f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6aeb33680f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7fbea2ba3f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7fbea2ba3f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Two examples: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-"/>
            </a:pP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Public sewers etc 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7fdd1fb004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7fdd1fb00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6aeb33680f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6aeb33680f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7fbea2ba3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7fbea2ba3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It all started here…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 was working in Number 10 in the late 2000s…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key moment which planted the seed for the book was a meeting of Gordon Brown and Tim Berners Lee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Brown sitting there talking about big govt policy levers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Berners Lee talking in the logic of the internet - networks, nodes, platforms, openness, sharing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it’s become over the years a metaphor for the mismatch between a twentieth century government and a twenty-first century economy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aeb33680f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6aeb33680f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6aeb33680f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6aeb33680f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7fbea2ba3f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7fbea2ba3f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6aeb33680f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6aeb33680f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6aeb33680f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6aeb33680f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6aeb33680f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6aeb33680f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6aeb33680f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6aeb33680f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7fbea2ba3f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7fbea2ba3f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6aeb33680f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6aeb33680f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7fdd1fb004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7fdd1fb004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6aeb33680f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6aeb33680f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7fdd1fb00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7fdd1fb00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7fdd1fb00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7fdd1fb00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7fdd1fb00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7fdd1fb00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7fdd1fb00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7fdd1fb00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7fdd1fb004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7fdd1fb004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7fdd1fb004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7fdd1fb00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7fdd1fb00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7fdd1fb00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6aeb33680f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6aeb33680f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aeb33680f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aeb33680f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7fbea2ba3f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7fbea2ba3f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7fbea2ba3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7fbea2ba3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7fbea2ba3f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7fbea2ba3f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7fbea2ba3f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7fbea2ba3f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6aeb33680f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6aeb33680f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Relationship Id="rId4" Type="http://schemas.openxmlformats.org/officeDocument/2006/relationships/image" Target="../media/image4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Relationship Id="rId4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Relationship Id="rId4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7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Relationship Id="rId4" Type="http://schemas.openxmlformats.org/officeDocument/2006/relationships/image" Target="../media/image41.png"/><Relationship Id="rId5" Type="http://schemas.openxmlformats.org/officeDocument/2006/relationships/image" Target="../media/image1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jpg"/><Relationship Id="rId10" Type="http://schemas.openxmlformats.org/officeDocument/2006/relationships/image" Target="../media/image26.png"/><Relationship Id="rId13" Type="http://schemas.openxmlformats.org/officeDocument/2006/relationships/image" Target="../media/image23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8.jpg"/><Relationship Id="rId5" Type="http://schemas.openxmlformats.org/officeDocument/2006/relationships/image" Target="../media/image16.png"/><Relationship Id="rId6" Type="http://schemas.openxmlformats.org/officeDocument/2006/relationships/image" Target="../media/image30.jpg"/><Relationship Id="rId7" Type="http://schemas.openxmlformats.org/officeDocument/2006/relationships/image" Target="../media/image40.jpg"/><Relationship Id="rId8" Type="http://schemas.openxmlformats.org/officeDocument/2006/relationships/image" Target="../media/image2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jpg"/><Relationship Id="rId4" Type="http://schemas.openxmlformats.org/officeDocument/2006/relationships/image" Target="../media/image4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665806" y="923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human alternative</a:t>
            </a:r>
            <a:endParaRPr b="1" sz="5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5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how design can help</a:t>
            </a:r>
            <a:endParaRPr sz="5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2" title="Hobbes.jpg"/>
          <p:cNvPicPr preferRelativeResize="0"/>
          <p:nvPr/>
        </p:nvPicPr>
        <p:blipFill rotWithShape="1">
          <a:blip r:embed="rId3">
            <a:alphaModFix/>
          </a:blip>
          <a:srcRect b="6115" l="13650" r="14583" t="5763"/>
          <a:stretch/>
        </p:blipFill>
        <p:spPr>
          <a:xfrm>
            <a:off x="681250" y="86525"/>
            <a:ext cx="3152450" cy="49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2" title="Screenshot 2025-09-16 at 15.42.4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5806" y="152400"/>
            <a:ext cx="336724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158" y="139755"/>
            <a:ext cx="633252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158" y="139755"/>
            <a:ext cx="6332528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 of UK (provided by Getty Images)" id="117" name="Google Shape;11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2806" y="0"/>
            <a:ext cx="6498391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5" title="Screenshot 2025-09-16 at 18.38.4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9450" y="152400"/>
            <a:ext cx="4585112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6" title="Complexit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title"/>
          </p:nvPr>
        </p:nvSpPr>
        <p:spPr>
          <a:xfrm>
            <a:off x="311705" y="632475"/>
            <a:ext cx="780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>
                <a:latin typeface="Open Sans"/>
                <a:ea typeface="Open Sans"/>
                <a:cs typeface="Open Sans"/>
                <a:sym typeface="Open Sans"/>
              </a:rPr>
              <a:t>“Nowhere is the deep, almost exclusive faith we have in </a:t>
            </a:r>
            <a:r>
              <a:rPr i="1" lang="en-GB" sz="2000">
                <a:latin typeface="Open Sans"/>
                <a:ea typeface="Open Sans"/>
                <a:cs typeface="Open Sans"/>
                <a:sym typeface="Open Sans"/>
              </a:rPr>
              <a:t>Mechanism</a:t>
            </a:r>
            <a:r>
              <a:rPr lang="en-GB" sz="2000">
                <a:latin typeface="Open Sans"/>
                <a:ea typeface="Open Sans"/>
                <a:cs typeface="Open Sans"/>
                <a:sym typeface="Open Sans"/>
              </a:rPr>
              <a:t> more visible than in the Politics of this time. Considered merely as a metaphor, all this is well enough; but here, as in so many other cases, the 'foam hardens itself into a shell,' and the shadow we have wantonly evoked stands terrible before us and will not depart at our bidding.”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>
                <a:latin typeface="Open Sans"/>
                <a:ea typeface="Open Sans"/>
                <a:cs typeface="Open Sans"/>
                <a:sym typeface="Open Sans"/>
              </a:rPr>
              <a:t>Thomas Carlyse, </a:t>
            </a:r>
            <a:r>
              <a:rPr i="1" lang="en-GB" sz="2000">
                <a:latin typeface="Open Sans"/>
                <a:ea typeface="Open Sans"/>
                <a:cs typeface="Open Sans"/>
                <a:sym typeface="Open Sans"/>
              </a:rPr>
              <a:t>Signs of the Times </a:t>
            </a:r>
            <a:r>
              <a:rPr lang="en-GB" sz="2000">
                <a:latin typeface="Open Sans"/>
                <a:ea typeface="Open Sans"/>
                <a:cs typeface="Open Sans"/>
                <a:sym typeface="Open Sans"/>
              </a:rPr>
              <a:t>(1829)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/>
          <p:nvPr>
            <p:ph idx="1" type="body"/>
          </p:nvPr>
        </p:nvSpPr>
        <p:spPr>
          <a:xfrm>
            <a:off x="692700" y="847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>
                <a:solidFill>
                  <a:schemeClr val="dk1"/>
                </a:solidFill>
              </a:rPr>
              <a:t>Chapter 2</a:t>
            </a:r>
            <a:endParaRPr sz="4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 sz="4200">
                <a:solidFill>
                  <a:schemeClr val="dk1"/>
                </a:solidFill>
              </a:rPr>
              <a:t>Progress, hubris, collapse</a:t>
            </a:r>
            <a:endParaRPr b="1" sz="4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9" title="Screenshot 2025-09-16 at 15.50.2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6288" y="1009877"/>
            <a:ext cx="6146274" cy="39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9"/>
          <p:cNvSpPr txBox="1"/>
          <p:nvPr/>
        </p:nvSpPr>
        <p:spPr>
          <a:xfrm>
            <a:off x="1298875" y="145482"/>
            <a:ext cx="5985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</a:rPr>
              <a:t>Child mortality, UK, 1800-2020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Deaths by age five per 1,000 live births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0" title="Bowling alon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925" y="296039"/>
            <a:ext cx="3009846" cy="455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0" title="Silent Spring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8868" y="433701"/>
            <a:ext cx="3143472" cy="427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1" title="Screenshot 2025-06-25 at 18.44.5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375" y="152400"/>
            <a:ext cx="710525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843850" y="855850"/>
            <a:ext cx="564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Why did I write it?</a:t>
            </a:r>
            <a:endParaRPr b="1"/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575" y="335850"/>
            <a:ext cx="3316550" cy="220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3525" y="228600"/>
            <a:ext cx="2912426" cy="291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0575" y="1081475"/>
            <a:ext cx="2593450" cy="259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6106" y="2571750"/>
            <a:ext cx="4947896" cy="33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 title="Nesta_Logo_Blue_RGB (5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36450" y="2912424"/>
            <a:ext cx="4808460" cy="2276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rtoon fisherman, man cath fish on fishing rod (provided by Getty Images)" id="159" name="Google Shape;1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6775" y="636525"/>
            <a:ext cx="3870449" cy="387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3" title="Screenshot 2025-06-25 at 18.48.5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0063" y="152400"/>
            <a:ext cx="310387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4" title="Screenshot 2025-06-25 at 18.52.1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00" y="172077"/>
            <a:ext cx="3597525" cy="226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4" title="Screenshot 2025-06-25 at 18.53.1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8099" y="2171199"/>
            <a:ext cx="3962000" cy="284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4" title="danielle_allen_photo_credit_melissa_blackall_primaryhr_120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4675" y="172074"/>
            <a:ext cx="3962000" cy="26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5"/>
          <p:cNvSpPr txBox="1"/>
          <p:nvPr>
            <p:ph idx="1" type="body"/>
          </p:nvPr>
        </p:nvSpPr>
        <p:spPr>
          <a:xfrm>
            <a:off x="692700" y="847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>
                <a:solidFill>
                  <a:schemeClr val="dk1"/>
                </a:solidFill>
              </a:rPr>
              <a:t>Chapter 3</a:t>
            </a:r>
            <a:endParaRPr sz="4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 sz="4200">
                <a:solidFill>
                  <a:schemeClr val="dk1"/>
                </a:solidFill>
              </a:rPr>
              <a:t>The human alternative</a:t>
            </a:r>
            <a:endParaRPr b="1" sz="4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6" title="Screenshot 2025-06-25 at 18.43.2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152400"/>
            <a:ext cx="750473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7" title="Right_left_brai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52400"/>
            <a:ext cx="858816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8"/>
          <p:cNvSpPr txBox="1"/>
          <p:nvPr>
            <p:ph idx="1" type="body"/>
          </p:nvPr>
        </p:nvSpPr>
        <p:spPr>
          <a:xfrm>
            <a:off x="592205" y="71666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chemeClr val="dk1"/>
                </a:solidFill>
              </a:rPr>
              <a:t>Technocratic/transactional → Relational</a:t>
            </a:r>
            <a:endParaRPr sz="3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chemeClr val="dk1"/>
                </a:solidFill>
              </a:rPr>
              <a:t>Generic → Local / contextual</a:t>
            </a:r>
            <a:endParaRPr sz="3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chemeClr val="dk1"/>
                </a:solidFill>
              </a:rPr>
              <a:t>Standardised/impersonal → Personal</a:t>
            </a:r>
            <a:endParaRPr sz="3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300">
                <a:solidFill>
                  <a:schemeClr val="dk1"/>
                </a:solidFill>
              </a:rPr>
              <a:t>Efficient (but not really) → Purposeful</a:t>
            </a:r>
            <a:endParaRPr sz="3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9"/>
          <p:cNvSpPr/>
          <p:nvPr/>
        </p:nvSpPr>
        <p:spPr>
          <a:xfrm>
            <a:off x="4185500" y="3880559"/>
            <a:ext cx="2546100" cy="865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39" title="Screenshot 2025-09-16 at 17.45.4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9900" y="2911124"/>
            <a:ext cx="3319349" cy="69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9" title="c84504_f2df6850aa06497f881eee5c563933fa~mv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6111" y="3880534"/>
            <a:ext cx="2546159" cy="8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9" title="living wel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9651" y="3749076"/>
            <a:ext cx="1507148" cy="11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9" title="LOGO-Full-COLOUR-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8700" y="204573"/>
            <a:ext cx="1319450" cy="13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9" title="Nudge-street-party-credit-Nudge-5-1-2048x136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62877" y="1806275"/>
            <a:ext cx="2127636" cy="141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9" title="old fire station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85046" y="288493"/>
            <a:ext cx="2018866" cy="126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9" title="Hastings commons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3773" y="2229488"/>
            <a:ext cx="2295852" cy="153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9" title="LiveWell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02553" y="1625586"/>
            <a:ext cx="1716911" cy="118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9" title="stretford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3952" y="392200"/>
            <a:ext cx="2295850" cy="153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 title="camden centre for relational practice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167558" y="331400"/>
            <a:ext cx="1651341" cy="118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 title="relationships project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3775" y="3962363"/>
            <a:ext cx="3582500" cy="783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40" title="Screenshot 2025-06-25 at 18.55.3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5025" y="1046350"/>
            <a:ext cx="6273949" cy="25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1"/>
          <p:cNvSpPr txBox="1"/>
          <p:nvPr>
            <p:ph idx="1" type="body"/>
          </p:nvPr>
        </p:nvSpPr>
        <p:spPr>
          <a:xfrm>
            <a:off x="692700" y="847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>
                <a:solidFill>
                  <a:schemeClr val="dk1"/>
                </a:solidFill>
              </a:rPr>
              <a:t>Conclusion</a:t>
            </a:r>
            <a:endParaRPr sz="4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 sz="4200">
                <a:solidFill>
                  <a:schemeClr val="dk1"/>
                </a:solidFill>
              </a:rPr>
              <a:t>What is the work?</a:t>
            </a:r>
            <a:endParaRPr b="1" sz="4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ools hanging from wall (provided by Getty Images)"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1708" y="783950"/>
            <a:ext cx="4433142" cy="33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 title="how-to-draw-a-stack-of-books-13.jpg"/>
          <p:cNvPicPr preferRelativeResize="0"/>
          <p:nvPr/>
        </p:nvPicPr>
        <p:blipFill rotWithShape="1">
          <a:blip r:embed="rId4">
            <a:alphaModFix/>
          </a:blip>
          <a:srcRect b="0" l="0" r="0" t="15832"/>
          <a:stretch/>
        </p:blipFill>
        <p:spPr>
          <a:xfrm>
            <a:off x="200202" y="783951"/>
            <a:ext cx="4071300" cy="33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2" title="Managerial revolutio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5351" y="-99650"/>
            <a:ext cx="3396475" cy="52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3" title="Screenshot 2025-09-16 at 18.03.3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786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4" title="Screenshot 2025-09-16 at 18.03.3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78646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4"/>
          <p:cNvSpPr/>
          <p:nvPr/>
        </p:nvSpPr>
        <p:spPr>
          <a:xfrm>
            <a:off x="3096900" y="855725"/>
            <a:ext cx="798600" cy="39363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5" title="Cathedrals-scal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746" y="152400"/>
            <a:ext cx="725450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6" title="Right_left_brai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52400"/>
            <a:ext cx="858816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7"/>
          <p:cNvSpPr txBox="1"/>
          <p:nvPr>
            <p:ph idx="1" type="body"/>
          </p:nvPr>
        </p:nvSpPr>
        <p:spPr>
          <a:xfrm>
            <a:off x="592205" y="71666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chemeClr val="dk1"/>
                </a:solidFill>
              </a:rPr>
              <a:t>Technocratic/transactional → Relational</a:t>
            </a:r>
            <a:endParaRPr sz="3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3300"/>
              <a:t>Generic → Local / contextual</a:t>
            </a:r>
            <a:endParaRPr sz="3300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3300"/>
              <a:t>Standardised/impersonal → Personal</a:t>
            </a:r>
            <a:endParaRPr sz="3300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300"/>
              <a:t>Efficient (but not really) → Purposeful</a:t>
            </a:r>
            <a:endParaRPr sz="33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8" title="nudg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998" y="1042656"/>
            <a:ext cx="4324761" cy="28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8" title="Nudge-street-party-credit-Nudge-5-1-2048x136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6673" y="1042646"/>
            <a:ext cx="4317952" cy="2877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9" title="Screenshot 2025-06-25 at 18.58.5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25" y="1085850"/>
            <a:ext cx="8439150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8825" y="-125750"/>
            <a:ext cx="4017926" cy="535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 title="Managerial revolutio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5351" y="-99650"/>
            <a:ext cx="3396475" cy="52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 title="Lincoln_Cathedral,_north_side_carvings_(50506234742).jpg"/>
          <p:cNvPicPr preferRelativeResize="0"/>
          <p:nvPr/>
        </p:nvPicPr>
        <p:blipFill rotWithShape="1">
          <a:blip r:embed="rId3">
            <a:alphaModFix/>
          </a:blip>
          <a:srcRect b="2768" l="16892" r="7965" t="19464"/>
          <a:stretch/>
        </p:blipFill>
        <p:spPr>
          <a:xfrm>
            <a:off x="1615874" y="0"/>
            <a:ext cx="59122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 title="Cathedrals-scal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746" y="152400"/>
            <a:ext cx="725450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idx="1" type="body"/>
          </p:nvPr>
        </p:nvSpPr>
        <p:spPr>
          <a:xfrm>
            <a:off x="692700" y="695275"/>
            <a:ext cx="733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900">
                <a:solidFill>
                  <a:schemeClr val="dk1"/>
                </a:solidFill>
              </a:rPr>
              <a:t>The demise of bureaucracy as a mode of procedure. And the rise of a human alternative</a:t>
            </a:r>
            <a:endParaRPr sz="3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idx="1" type="body"/>
          </p:nvPr>
        </p:nvSpPr>
        <p:spPr>
          <a:xfrm>
            <a:off x="692700" y="847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>
                <a:solidFill>
                  <a:schemeClr val="dk1"/>
                </a:solidFill>
              </a:rPr>
              <a:t>Chapter 1</a:t>
            </a:r>
            <a:endParaRPr sz="4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chemeClr val="dk1"/>
                </a:solidFill>
              </a:rPr>
              <a:t>Rise of the</a:t>
            </a:r>
            <a:endParaRPr b="1" sz="4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 sz="4200">
                <a:solidFill>
                  <a:schemeClr val="dk1"/>
                </a:solidFill>
              </a:rPr>
              <a:t>machine(ry of </a:t>
            </a:r>
            <a:r>
              <a:rPr b="1" lang="en-GB" sz="4200">
                <a:solidFill>
                  <a:schemeClr val="dk1"/>
                </a:solidFill>
              </a:rPr>
              <a:t>government)</a:t>
            </a:r>
            <a:endParaRPr b="1" sz="4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